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809" r:id="rId2"/>
    <p:sldMasterId id="2147483882" r:id="rId3"/>
  </p:sldMasterIdLst>
  <p:notesMasterIdLst>
    <p:notesMasterId r:id="rId21"/>
  </p:notesMasterIdLst>
  <p:handoutMasterIdLst>
    <p:handoutMasterId r:id="rId22"/>
  </p:handoutMasterIdLst>
  <p:sldIdLst>
    <p:sldId id="269" r:id="rId4"/>
    <p:sldId id="256" r:id="rId5"/>
    <p:sldId id="257" r:id="rId6"/>
    <p:sldId id="265" r:id="rId7"/>
    <p:sldId id="273" r:id="rId8"/>
    <p:sldId id="270" r:id="rId9"/>
    <p:sldId id="275" r:id="rId10"/>
    <p:sldId id="278" r:id="rId11"/>
    <p:sldId id="279" r:id="rId12"/>
    <p:sldId id="280" r:id="rId13"/>
    <p:sldId id="281" r:id="rId14"/>
    <p:sldId id="282" r:id="rId15"/>
    <p:sldId id="267" r:id="rId16"/>
    <p:sldId id="268" r:id="rId17"/>
    <p:sldId id="276" r:id="rId18"/>
    <p:sldId id="274" r:id="rId19"/>
    <p:sldId id="277" r:id="rId20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MS PGothic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MS PGothic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MS PGothic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MS PGothic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ouglas Seibold" initials="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CAA3"/>
    <a:srgbClr val="CBB868"/>
    <a:srgbClr val="E4DAB3"/>
    <a:srgbClr val="5708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81" autoAdjust="0"/>
    <p:restoredTop sz="94706" autoAdjust="0"/>
  </p:normalViewPr>
  <p:slideViewPr>
    <p:cSldViewPr snapToGrid="0" snapToObjects="1">
      <p:cViewPr varScale="1">
        <p:scale>
          <a:sx n="61" d="100"/>
          <a:sy n="61" d="100"/>
        </p:scale>
        <p:origin x="1001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fld id="{C3590C72-C075-40A5-841E-1B823E6CB63E}" type="datetime1">
              <a:rPr lang="en-US"/>
              <a:pPr/>
              <a:t>8/14/2019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Copyright © 2018 Foundation of the American College of Healthcare Executives. Not for sale.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fld id="{837FBAD5-1769-4844-B06C-B5F615830DE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69540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fld id="{82868037-037D-4141-9611-8BC4245A8976}" type="datetime1">
              <a:rPr lang="en-US"/>
              <a:pPr/>
              <a:t>8/14/2019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Copyright © 2018 Foundation of the American College of Healthcare Executives. Not for sale.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fld id="{041033CD-B9C6-4ECC-8D92-CEC2414E2BA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3712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75E83C-9530-4037-AB90-5F0F72EE06B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230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03142"/>
            <a:ext cx="6400800" cy="859271"/>
          </a:xfrm>
        </p:spPr>
        <p:txBody>
          <a:bodyPr/>
          <a:lstStyle>
            <a:lvl1pPr marL="0" indent="0" algn="ctr">
              <a:buNone/>
              <a:defRPr sz="3100" b="0" i="0">
                <a:solidFill>
                  <a:schemeClr val="accent2"/>
                </a:solidFill>
                <a:latin typeface="Century Gothic"/>
                <a:cs typeface="Century Gothic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75822A3-E6CF-4414-AA4E-2C58F171F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500" cap="all">
                <a:latin typeface="Perpetua Titling MT"/>
                <a:cs typeface="Perpetua Titling M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79B5AAF-9624-4FF0-83FB-5481C89E397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/Fig Number/Title abov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 noChangeShapeType="1"/>
          </p:cNvCxnSpPr>
          <p:nvPr userDrawn="1"/>
        </p:nvCxnSpPr>
        <p:spPr bwMode="auto">
          <a:xfrm>
            <a:off x="722313" y="2187575"/>
            <a:ext cx="7772400" cy="0"/>
          </a:xfrm>
          <a:prstGeom prst="line">
            <a:avLst/>
          </a:prstGeom>
          <a:noFill/>
          <a:ln w="25400">
            <a:solidFill>
              <a:srgbClr val="F79646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02057"/>
            <a:ext cx="7772400" cy="709035"/>
          </a:xfrm>
        </p:spPr>
        <p:txBody>
          <a:bodyPr anchor="t"/>
          <a:lstStyle>
            <a:lvl1pPr algn="l">
              <a:defRPr sz="2600" b="0" i="0" cap="none" baseline="0">
                <a:latin typeface="Century Gothic"/>
                <a:cs typeface="Century Gothic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970264"/>
            <a:ext cx="7772400" cy="331793"/>
          </a:xfrm>
        </p:spPr>
        <p:txBody>
          <a:bodyPr anchor="b"/>
          <a:lstStyle>
            <a:lvl1pPr marL="0" indent="0">
              <a:buNone/>
              <a:defRPr sz="20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722313" y="2381555"/>
            <a:ext cx="7772400" cy="374460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6B40B50-FCD8-4D0D-ACB8-B62BBFE4BE2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Perpetua Titling MT"/>
                <a:cs typeface="Perpetua Titling M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76425"/>
            <a:ext cx="4038600" cy="389223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76425"/>
            <a:ext cx="4038600" cy="389223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192D73E-FEAC-4AB5-9DC9-815BD078948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 noChangeShapeType="1"/>
          </p:cNvCxnSpPr>
          <p:nvPr userDrawn="1"/>
        </p:nvCxnSpPr>
        <p:spPr bwMode="auto">
          <a:xfrm>
            <a:off x="457200" y="3422650"/>
            <a:ext cx="4040188" cy="0"/>
          </a:xfrm>
          <a:prstGeom prst="line">
            <a:avLst/>
          </a:prstGeom>
          <a:noFill/>
          <a:ln w="25400">
            <a:solidFill>
              <a:srgbClr val="F79646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8" name="Straight Connector 7"/>
          <p:cNvCxnSpPr>
            <a:cxnSpLocks noChangeShapeType="1"/>
          </p:cNvCxnSpPr>
          <p:nvPr userDrawn="1"/>
        </p:nvCxnSpPr>
        <p:spPr bwMode="auto">
          <a:xfrm>
            <a:off x="4645025" y="3416300"/>
            <a:ext cx="4040188" cy="0"/>
          </a:xfrm>
          <a:prstGeom prst="line">
            <a:avLst/>
          </a:prstGeom>
          <a:noFill/>
          <a:ln w="25400">
            <a:solidFill>
              <a:srgbClr val="F79646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33425"/>
            <a:ext cx="8229600" cy="10130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46475"/>
            <a:ext cx="4040188" cy="688004"/>
          </a:xfrm>
        </p:spPr>
        <p:txBody>
          <a:bodyPr anchor="b"/>
          <a:lstStyle>
            <a:lvl1pPr marL="0" indent="0">
              <a:buNone/>
              <a:defRPr sz="20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4479"/>
            <a:ext cx="4040188" cy="3691683"/>
          </a:xfrm>
        </p:spPr>
        <p:txBody>
          <a:bodyPr/>
          <a:lstStyle>
            <a:lvl1pPr marL="0" indent="0">
              <a:defRPr sz="260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46475"/>
            <a:ext cx="4041775" cy="688004"/>
          </a:xfrm>
        </p:spPr>
        <p:txBody>
          <a:bodyPr anchor="b"/>
          <a:lstStyle>
            <a:lvl1pPr marL="0" indent="0">
              <a:buNone/>
              <a:defRPr sz="20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4479"/>
            <a:ext cx="4041775" cy="3691684"/>
          </a:xfrm>
        </p:spPr>
        <p:txBody>
          <a:bodyPr/>
          <a:lstStyle>
            <a:lvl1pPr marL="0" indent="0">
              <a:defRPr sz="2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E3208B9-CC04-4788-AE3B-855C708FC43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Perpetua Titling MT"/>
                <a:cs typeface="Perpetua Titling M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C5BC17D-ED73-42E3-A7B8-AC5487C2FC14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985000A-FD4E-470D-AE6B-1E9044F542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6519" y="6356350"/>
            <a:ext cx="3704345" cy="436563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FDC41CB-75BD-475D-9846-18BE222434C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Fig.#/Title next t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 noChangeShapeType="1"/>
          </p:cNvCxnSpPr>
          <p:nvPr userDrawn="1"/>
        </p:nvCxnSpPr>
        <p:spPr bwMode="auto">
          <a:xfrm>
            <a:off x="3575050" y="776288"/>
            <a:ext cx="5111750" cy="0"/>
          </a:xfrm>
          <a:prstGeom prst="line">
            <a:avLst/>
          </a:prstGeom>
          <a:noFill/>
          <a:ln w="25400">
            <a:solidFill>
              <a:srgbClr val="F79646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6210"/>
            <a:ext cx="3008313" cy="658889"/>
          </a:xfrm>
        </p:spPr>
        <p:txBody>
          <a:bodyPr anchor="b"/>
          <a:lstStyle>
            <a:lvl1pPr algn="l">
              <a:defRPr sz="2000" b="1" i="0" baseline="0">
                <a:solidFill>
                  <a:schemeClr val="accent2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776211"/>
            <a:ext cx="5111750" cy="502773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368841"/>
          </a:xfrm>
        </p:spPr>
        <p:txBody>
          <a:bodyPr/>
          <a:lstStyle>
            <a:lvl1pPr marL="0" indent="0">
              <a:buNone/>
              <a:defRPr sz="26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528325B-3E0C-43A1-A9EA-984AD5167295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64E23F9-AF56-491C-BAD2-AEA8452FFB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6519" y="6356350"/>
            <a:ext cx="3704345" cy="436563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 i="0" baseline="0">
                <a:solidFill>
                  <a:srgbClr val="C0504D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740929"/>
            <a:ext cx="5486400" cy="3986646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EA7A14D-B048-4ED9-BC36-196909E25832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Perpetua Titling MT"/>
                <a:cs typeface="Perpetua Titling M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10603AF-789A-4869-BC2D-CCCF20EC6D27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B68C1F7-2C07-4728-B5AC-6ADD445D96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9828" y="6356350"/>
            <a:ext cx="3489780" cy="436563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776211"/>
            <a:ext cx="2057400" cy="5349952"/>
          </a:xfrm>
        </p:spPr>
        <p:txBody>
          <a:bodyPr vert="eaVert"/>
          <a:lstStyle>
            <a:lvl1pPr algn="l">
              <a:defRPr>
                <a:latin typeface="Perpetua Titling MT"/>
                <a:cs typeface="Perpetua Titling M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776211"/>
            <a:ext cx="6019800" cy="5349952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3F5C69C-64BD-417E-8C22-C0CBBFBE05A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26335E-91EF-4D9E-BCD5-BA79256A58E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C5F19B-4A69-404C-8108-BD3F0A65856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85C8A0-6CAD-4A84-B6A4-305925B41A2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B9A6B7-DA61-422F-9DD7-FBE347FAD7F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FB0636-FD2A-4E14-8D69-9968209249BB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F39BC2-51BB-4362-8952-D5590CBC6E9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EFA2C1-2FAE-4F2B-98CC-67016C35F47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0153E5-8C1B-42B1-B3E4-022763BC3E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F55B64-9852-48C2-82B9-BAE0CF72212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375435-56AA-4573-904A-3D7EF644FD4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43A49-9E1D-4CE1-9926-DAFA5835F9F9}" type="datetimeFigureOut">
              <a:rPr lang="en-US" smtClean="0"/>
              <a:t>8/14/2019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C0D01-0B5E-4812-84BA-33EE1BFC1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6647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B5AAF-9624-4FF0-83FB-5481C89E39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2674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43A49-9E1D-4CE1-9926-DAFA5835F9F9}" type="datetimeFigureOut">
              <a:rPr lang="en-US" smtClean="0"/>
              <a:t>8/14/2019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C0D01-0B5E-4812-84BA-33EE1BFC1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082385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73E-FEAC-4AB5-9DC9-815BD07894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6064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208B9-CC04-4788-AE3B-855C708FC43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>
            <a:cxnSpLocks noChangeShapeType="1"/>
          </p:cNvCxnSpPr>
          <p:nvPr userDrawn="1"/>
        </p:nvCxnSpPr>
        <p:spPr bwMode="auto">
          <a:xfrm>
            <a:off x="457200" y="3422650"/>
            <a:ext cx="4040188" cy="0"/>
          </a:xfrm>
          <a:prstGeom prst="line">
            <a:avLst/>
          </a:prstGeom>
          <a:noFill/>
          <a:ln w="25400">
            <a:solidFill>
              <a:srgbClr val="F79646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1" name="Straight Connector 10"/>
          <p:cNvCxnSpPr>
            <a:cxnSpLocks noChangeShapeType="1"/>
          </p:cNvCxnSpPr>
          <p:nvPr userDrawn="1"/>
        </p:nvCxnSpPr>
        <p:spPr bwMode="auto">
          <a:xfrm>
            <a:off x="4645025" y="3416300"/>
            <a:ext cx="4040188" cy="0"/>
          </a:xfrm>
          <a:prstGeom prst="line">
            <a:avLst/>
          </a:prstGeom>
          <a:noFill/>
          <a:ln w="25400">
            <a:solidFill>
              <a:srgbClr val="F79646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21247975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BC17D-ED73-42E3-A7B8-AC5487C2FC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1822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C41CB-75BD-475D-9846-18BE222434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1546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43A49-9E1D-4CE1-9926-DAFA5835F9F9}" type="datetimeFigureOut">
              <a:rPr lang="en-US" smtClean="0"/>
              <a:t>8/14/2019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C0D01-0B5E-4812-84BA-33EE1BFC1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54036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A14D-B048-4ED9-BC36-196909E258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3937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603AF-789A-4869-BC2D-CCCF20EC6D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0710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C69C-64BD-417E-8C22-C0CBBFBE05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6156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x/Fig Number/Title abov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 noChangeShapeType="1"/>
          </p:cNvCxnSpPr>
          <p:nvPr userDrawn="1"/>
        </p:nvCxnSpPr>
        <p:spPr bwMode="auto">
          <a:xfrm>
            <a:off x="722313" y="2187575"/>
            <a:ext cx="7772400" cy="0"/>
          </a:xfrm>
          <a:prstGeom prst="line">
            <a:avLst/>
          </a:prstGeom>
          <a:noFill/>
          <a:ln w="25400">
            <a:solidFill>
              <a:srgbClr val="F79646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02057"/>
            <a:ext cx="7772400" cy="709035"/>
          </a:xfrm>
        </p:spPr>
        <p:txBody>
          <a:bodyPr anchor="t"/>
          <a:lstStyle>
            <a:lvl1pPr algn="l">
              <a:defRPr sz="2600" b="0" i="0" cap="none" baseline="0">
                <a:latin typeface="Century Gothic"/>
                <a:cs typeface="Century Gothic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970264"/>
            <a:ext cx="7772400" cy="331793"/>
          </a:xfrm>
        </p:spPr>
        <p:txBody>
          <a:bodyPr anchor="b"/>
          <a:lstStyle>
            <a:lvl1pPr marL="0" indent="0">
              <a:buNone/>
              <a:defRPr sz="20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722313" y="2381555"/>
            <a:ext cx="7772400" cy="374460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6B40B50-FCD8-4D0D-ACB8-B62BBFE4BE2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508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73342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985963"/>
            <a:ext cx="8229600" cy="414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8007A32E-E113-4E32-9AEB-F601A1CAB3A1}"/>
              </a:ext>
            </a:extLst>
          </p:cNvPr>
          <p:cNvSpPr txBox="1">
            <a:spLocks/>
          </p:cNvSpPr>
          <p:nvPr userDrawn="1"/>
        </p:nvSpPr>
        <p:spPr>
          <a:xfrm>
            <a:off x="3019424" y="6330950"/>
            <a:ext cx="3656583" cy="4515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MS PGothic" pitchFamily="34" charset="-128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MS PGothic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MS PGothic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MS PGothic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MS PGothic" pitchFamily="34" charset="-128"/>
                <a:cs typeface="+mn-cs"/>
              </a:defRPr>
            </a:lvl9pPr>
          </a:lstStyle>
          <a:p>
            <a:pPr algn="ctr"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Copyright © 2018 Foundation of the American College of Healthcare Executives. Not for sale.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</p:sldLayoutIdLst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kern="1200">
          <a:solidFill>
            <a:schemeClr val="tx1"/>
          </a:solidFill>
          <a:latin typeface="Perpetua Titling MT"/>
          <a:ea typeface="MS PGothic" pitchFamily="34" charset="-128"/>
          <a:cs typeface="Perpetua Titling MT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Perpetua Titling MT" charset="0"/>
          <a:ea typeface="MS PGothic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Perpetua Titling MT" charset="0"/>
          <a:ea typeface="MS PGothic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Perpetua Titling MT" charset="0"/>
          <a:ea typeface="MS PGothic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Perpetua Titling MT" charset="0"/>
          <a:ea typeface="MS PGothic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rgbClr val="F79646"/>
        </a:buClr>
        <a:defRPr sz="3200" kern="1200">
          <a:solidFill>
            <a:schemeClr val="tx1"/>
          </a:solidFill>
          <a:latin typeface="Century Gothic"/>
          <a:ea typeface="MS PGothic" pitchFamily="34" charset="-128"/>
          <a:cs typeface="Century Gothic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953735"/>
        </a:buClr>
        <a:buFont typeface="Arial" pitchFamily="34" charset="0"/>
        <a:buChar char="•"/>
        <a:defRPr sz="2800" kern="1200">
          <a:solidFill>
            <a:schemeClr val="tx1"/>
          </a:solidFill>
          <a:latin typeface="Century Gothic"/>
          <a:ea typeface="MS PGothic" pitchFamily="34" charset="-128"/>
          <a:cs typeface="Century Gothic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953735"/>
        </a:buClr>
        <a:buFont typeface="Arial" pitchFamily="34" charset="0"/>
        <a:buChar char="•"/>
        <a:defRPr sz="2400" kern="1200">
          <a:solidFill>
            <a:schemeClr val="tx1"/>
          </a:solidFill>
          <a:latin typeface="Century Gothic"/>
          <a:ea typeface="MS PGothic" pitchFamily="34" charset="-128"/>
          <a:cs typeface="Century Gothic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953735"/>
        </a:buClr>
        <a:buFont typeface="Arial" pitchFamily="34" charset="0"/>
        <a:buChar char="•"/>
        <a:defRPr sz="2000" kern="1200">
          <a:solidFill>
            <a:schemeClr val="tx1"/>
          </a:solidFill>
          <a:latin typeface="Century Gothic"/>
          <a:ea typeface="MS PGothic" pitchFamily="34" charset="-128"/>
          <a:cs typeface="Century Gothic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953735"/>
        </a:buClr>
        <a:buFont typeface="Arial" pitchFamily="34" charset="0"/>
        <a:buChar char="•"/>
        <a:defRPr sz="2000" kern="1200">
          <a:solidFill>
            <a:schemeClr val="tx1"/>
          </a:solidFill>
          <a:latin typeface="Century Gothic"/>
          <a:ea typeface="MS PGothic" pitchFamily="34" charset="-128"/>
          <a:cs typeface="Century Gothic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31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19425" y="6356350"/>
            <a:ext cx="3219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fld id="{45D5B102-A99B-46A8-A63E-DBFD887439E5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</p:sldLayoutIdLst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Times New Roman" pitchFamily="18" charset="0"/>
          <a:ea typeface="MS PGothic" panose="020B0600070205080204" pitchFamily="34" charset="-128"/>
          <a:cs typeface="Times New Roman" pitchFamily="18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charset="0"/>
          <a:ea typeface="MS PGothic" panose="020B0600070205080204" pitchFamily="34" charset="-128"/>
          <a:cs typeface="Times New Roman" panose="02020603050405020304" pitchFamily="18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charset="0"/>
          <a:ea typeface="MS PGothic" panose="020B0600070205080204" pitchFamily="34" charset="-128"/>
          <a:cs typeface="Times New Roman" panose="02020603050405020304" pitchFamily="18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charset="0"/>
          <a:ea typeface="MS PGothic" panose="020B0600070205080204" pitchFamily="34" charset="-128"/>
          <a:cs typeface="Times New Roman" panose="02020603050405020304" pitchFamily="18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charset="0"/>
          <a:ea typeface="MS PGothic" panose="020B0600070205080204" pitchFamily="34" charset="-128"/>
          <a:cs typeface="Times New Roman" panose="02020603050405020304" pitchFamily="18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charset="0"/>
          <a:ea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charset="0"/>
          <a:ea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charset="0"/>
          <a:ea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charset="0"/>
          <a:ea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Times New Roman" pitchFamily="18" charset="0"/>
          <a:ea typeface="MS PGothic" panose="020B0600070205080204" pitchFamily="34" charset="-128"/>
          <a:cs typeface="Times New Roman" pitchFamily="18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Times New Roman" pitchFamily="18" charset="0"/>
          <a:ea typeface="MS PGothic" panose="020B0600070205080204" pitchFamily="34" charset="-128"/>
          <a:cs typeface="Times New Roman" pitchFamily="18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Times New Roman" pitchFamily="18" charset="0"/>
          <a:ea typeface="MS PGothic" panose="020B0600070205080204" pitchFamily="34" charset="-128"/>
          <a:cs typeface="Times New Roman" pitchFamily="18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Times New Roman" pitchFamily="18" charset="0"/>
          <a:ea typeface="MS PGothic" panose="020B0600070205080204" pitchFamily="34" charset="-128"/>
          <a:cs typeface="Times New Roman" pitchFamily="18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Times New Roman" pitchFamily="18" charset="0"/>
          <a:ea typeface="MS PGothic" panose="020B0600070205080204" pitchFamily="34" charset="-128"/>
          <a:cs typeface="Times New Roman" pitchFamily="18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43A49-9E1D-4CE1-9926-DAFA5835F9F9}" type="datetimeFigureOut">
              <a:rPr lang="en-US" smtClean="0"/>
              <a:t>8/14/2019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C0D01-0B5E-4812-84BA-33EE1BFC1FC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8007A32E-E113-4E32-9AEB-F601A1CAB3A1}"/>
              </a:ext>
            </a:extLst>
          </p:cNvPr>
          <p:cNvSpPr txBox="1">
            <a:spLocks/>
          </p:cNvSpPr>
          <p:nvPr userDrawn="1"/>
        </p:nvSpPr>
        <p:spPr>
          <a:xfrm>
            <a:off x="3019424" y="6330950"/>
            <a:ext cx="3656583" cy="4515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MS PGothic" pitchFamily="34" charset="-128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MS PGothic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MS PGothic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MS PGothic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MS PGothic" pitchFamily="34" charset="-128"/>
                <a:cs typeface="+mn-cs"/>
              </a:defRPr>
            </a:lvl9pPr>
          </a:lstStyle>
          <a:p>
            <a:pPr algn="ctr">
              <a:defRPr/>
            </a:pP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Copyright © 2018 Foundation of the American College of Healthcare Executives. Not for sale.</a:t>
            </a:r>
          </a:p>
        </p:txBody>
      </p:sp>
    </p:spTree>
    <p:extLst>
      <p:ext uri="{BB962C8B-B14F-4D97-AF65-F5344CB8AC3E}">
        <p14:creationId xmlns:p14="http://schemas.microsoft.com/office/powerpoint/2010/main" val="1075895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6.xml"/><Relationship Id="rId1" Type="http://schemas.openxmlformats.org/officeDocument/2006/relationships/slideLayout" Target="../slideLayouts/slideLayout23.xml"/><Relationship Id="rId5" Type="http://schemas.openxmlformats.org/officeDocument/2006/relationships/slide" Target="slide4.xml"/><Relationship Id="rId4" Type="http://schemas.openxmlformats.org/officeDocument/2006/relationships/slide" Target="slide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z="4400" dirty="0">
                <a:latin typeface="Perpetua Titling MT" charset="0"/>
              </a:rPr>
              <a:t>Health Policy Issues</a:t>
            </a:r>
          </a:p>
        </p:txBody>
      </p:sp>
      <p:sp>
        <p:nvSpPr>
          <p:cNvPr id="26626" name="Subtitle 2"/>
          <p:cNvSpPr>
            <a:spLocks noGrp="1"/>
          </p:cNvSpPr>
          <p:nvPr>
            <p:ph type="subTitle" idx="1"/>
          </p:nvPr>
        </p:nvSpPr>
        <p:spPr>
          <a:xfrm>
            <a:off x="1371600" y="3899065"/>
            <a:ext cx="6400800" cy="1460114"/>
          </a:xfrm>
        </p:spPr>
        <p:txBody>
          <a:bodyPr/>
          <a:lstStyle/>
          <a:p>
            <a:r>
              <a:rPr lang="en-US" sz="3600" dirty="0">
                <a:latin typeface="Century Gothic" pitchFamily="34" charset="0"/>
              </a:rPr>
              <a:t>An Economic </a:t>
            </a:r>
            <a:r>
              <a:rPr lang="en-US" sz="3600" dirty="0" smtClean="0">
                <a:latin typeface="Century Gothic" pitchFamily="34" charset="0"/>
              </a:rPr>
              <a:t>Perspective</a:t>
            </a:r>
          </a:p>
          <a:p>
            <a:r>
              <a:rPr lang="en-US" sz="2400" dirty="0" smtClean="0">
                <a:latin typeface="Century Gothic" pitchFamily="34" charset="0"/>
              </a:rPr>
              <a:t>Chapter 2</a:t>
            </a:r>
            <a:endParaRPr lang="en-US" sz="2400" dirty="0"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ctrTitle"/>
          </p:nvPr>
        </p:nvSpPr>
        <p:spPr>
          <a:xfrm>
            <a:off x="551329" y="606426"/>
            <a:ext cx="7772400" cy="881716"/>
          </a:xfrm>
        </p:spPr>
        <p:txBody>
          <a:bodyPr/>
          <a:lstStyle/>
          <a:p>
            <a:r>
              <a:rPr lang="pl-PL" sz="4800" dirty="0">
                <a:latin typeface="Perpetua Titling MT" charset="0"/>
              </a:rPr>
              <a:t>Chapter 2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223682" y="2293190"/>
            <a:ext cx="6858000" cy="2251915"/>
          </a:xfrm>
        </p:spPr>
        <p:txBody>
          <a:bodyPr/>
          <a:lstStyle/>
          <a:p>
            <a:r>
              <a:rPr lang="pl-PL" sz="3600" dirty="0">
                <a:latin typeface="Perpetua Titling MT" charset="0"/>
              </a:rPr>
              <a:t>How Much Should We Spend on Medical Care? 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800" dirty="0">
                <a:latin typeface="Perpetua Titling MT" charset="0"/>
                <a:ea typeface="ＭＳ Ｐゴシック" charset="0"/>
              </a:rPr>
              <a:t>LEARNING OUTCOME</a:t>
            </a:r>
            <a:endParaRPr lang="en-US" sz="4800" dirty="0">
              <a:ea typeface="ＭＳ Ｐゴシック" charset="0"/>
            </a:endParaRPr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Examine how inefficiencies have contributed to rising healthcare costs, how increases might be limited in the future, and who should determine the allocation of medical care</a:t>
            </a:r>
            <a:endParaRPr lang="en-US" sz="3600" dirty="0"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800" dirty="0" smtClean="0">
                <a:ea typeface="ＭＳ Ｐゴシック" charset="0"/>
              </a:rPr>
              <a:t>Economic concepts</a:t>
            </a:r>
            <a:endParaRPr lang="en-US" sz="4800" dirty="0">
              <a:ea typeface="ＭＳ Ｐゴシック" charset="0"/>
            </a:endParaRPr>
          </a:p>
        </p:txBody>
      </p:sp>
      <p:sp>
        <p:nvSpPr>
          <p:cNvPr id="3379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3600" dirty="0"/>
              <a:t>Consumer Sovereignty</a:t>
            </a:r>
          </a:p>
          <a:p>
            <a:pPr lvl="0"/>
            <a:r>
              <a:rPr lang="en-US" sz="3600" dirty="0"/>
              <a:t>Economic Efficiency</a:t>
            </a:r>
          </a:p>
          <a:p>
            <a:pPr lvl="1"/>
            <a:r>
              <a:rPr lang="en-US" sz="3200" dirty="0"/>
              <a:t>Efficiency in the Provision of Medical Services</a:t>
            </a:r>
          </a:p>
          <a:p>
            <a:pPr lvl="1"/>
            <a:r>
              <a:rPr lang="en-US" sz="3200" dirty="0"/>
              <a:t>Efficiency in Use of Medical Services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r"/>
            <a:r>
              <a:rPr lang="en-US" sz="4000" dirty="0"/>
              <a:t>presentation </a:t>
            </a:r>
            <a:r>
              <a:rPr lang="en-US" sz="3200" dirty="0"/>
              <a:t>(</a:t>
            </a:r>
            <a:r>
              <a:rPr lang="en-US" sz="2000" dirty="0"/>
              <a:t>continued</a:t>
            </a:r>
            <a:r>
              <a:rPr lang="en-US" sz="3200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6425"/>
            <a:ext cx="8229600" cy="4140200"/>
          </a:xfrm>
        </p:spPr>
        <p:txBody>
          <a:bodyPr/>
          <a:lstStyle/>
          <a:p>
            <a:pPr lvl="0"/>
            <a:r>
              <a:rPr lang="en-US" sz="3600" dirty="0"/>
              <a:t>Government and Employer Concerns over Rising Medical Expenditures</a:t>
            </a:r>
          </a:p>
          <a:p>
            <a:pPr lvl="2"/>
            <a:r>
              <a:rPr lang="en-US" sz="2800" dirty="0">
                <a:hlinkClick r:id="rId2" action="ppaction://hlinksldjump"/>
              </a:rPr>
              <a:t>Exhibit 2.1</a:t>
            </a:r>
            <a:endParaRPr lang="en-US" sz="2800" dirty="0"/>
          </a:p>
          <a:p>
            <a:pPr lvl="0"/>
            <a:r>
              <a:rPr lang="en-US" sz="3600" dirty="0"/>
              <a:t>Approaches to Limiting Increases in Medical Expenditures</a:t>
            </a:r>
          </a:p>
          <a:p>
            <a:pPr lvl="2"/>
            <a:r>
              <a:rPr lang="en-US" sz="2800" dirty="0">
                <a:hlinkClick r:id="rId3" action="ppaction://hlinksldjump"/>
              </a:rPr>
              <a:t>Exhibit 2.2</a:t>
            </a:r>
            <a:endParaRPr lang="en-US" sz="2800" dirty="0">
              <a:latin typeface="Century Gothic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28517" y="5587732"/>
            <a:ext cx="21176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>
                <a:latin typeface="Century Gothic" pitchFamily="34" charset="0"/>
                <a:hlinkClick r:id="rId4" action="ppaction://hlinksldjump"/>
              </a:rPr>
              <a:t>continue to discussion</a:t>
            </a:r>
            <a:endParaRPr lang="en-US" sz="1200" u="sng" dirty="0">
              <a:latin typeface="Century Gothic" pitchFamily="34" charset="0"/>
              <a:hlinkClick r:id="rId5" action="ppaction://hlinksldjump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722313" y="604985"/>
            <a:ext cx="7772400" cy="709035"/>
          </a:xfrm>
        </p:spPr>
        <p:txBody>
          <a:bodyPr>
            <a:noAutofit/>
          </a:bodyPr>
          <a:lstStyle/>
          <a:p>
            <a:pPr eaLnBrk="1" hangingPunct="1"/>
            <a:r>
              <a:rPr lang="en-US" sz="2800" dirty="0"/>
              <a:t>Federal Spending on Health, Fiscal Years 1965–2021 (in Billions of Dollars)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722313" y="271017"/>
            <a:ext cx="7772400" cy="33179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Exhibit 2.1</a:t>
            </a: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55FE74EF-5058-4FF9-B7D1-82BADA562B4D}"/>
              </a:ext>
            </a:extLst>
          </p:cNvPr>
          <p:cNvPicPr>
            <a:picLocks noGrp="1" noChangeAspect="1" noChangeArrowheads="1"/>
          </p:cNvPicPr>
          <p:nvPr>
            <p:ph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36" t="2017"/>
          <a:stretch>
            <a:fillRect/>
          </a:stretch>
        </p:blipFill>
        <p:spPr bwMode="auto">
          <a:xfrm>
            <a:off x="896471" y="2285999"/>
            <a:ext cx="7288305" cy="4145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29841" y="246529"/>
            <a:ext cx="2949178" cy="421341"/>
          </a:xfrm>
        </p:spPr>
        <p:txBody>
          <a:bodyPr>
            <a:normAutofit/>
          </a:bodyPr>
          <a:lstStyle/>
          <a:p>
            <a:r>
              <a:rPr lang="en-US" dirty="0"/>
              <a:t>Exhibit 2.2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A4CBA632-41BB-4F37-81F9-2C050573A1D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52166" y="797859"/>
            <a:ext cx="5854419" cy="523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>
          <a:xfrm>
            <a:off x="629842" y="1238863"/>
            <a:ext cx="2122324" cy="5006082"/>
          </a:xfrm>
        </p:spPr>
        <p:txBody>
          <a:bodyPr/>
          <a:lstStyle/>
          <a:p>
            <a:r>
              <a:rPr lang="en-US" sz="2800" dirty="0"/>
              <a:t>Annual Percentage Changes in National Health Expenditures and the Consumer Price Index, 1965–2016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0" y="5624368"/>
            <a:ext cx="17988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u="sng" dirty="0">
                <a:latin typeface="Century Gothic" pitchFamily="34" charset="0"/>
                <a:hlinkClick r:id="rId3" action="ppaction://hlinksldjump"/>
              </a:rPr>
              <a:t>return to presentation</a:t>
            </a:r>
            <a:endParaRPr lang="en-US" sz="1200" u="sng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Chapter 2 How Must Should We </a:t>
            </a:r>
            <a:b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Spend on Medial Care?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400" dirty="0" smtClean="0"/>
              <a:t>Chapter Overview</a:t>
            </a:r>
          </a:p>
          <a:p>
            <a:r>
              <a:rPr lang="en-US" dirty="0" smtClean="0"/>
              <a:t>The </a:t>
            </a:r>
            <a:r>
              <a:rPr lang="en-US" dirty="0"/>
              <a:t>United States spends a greater portion of its Gross National Product (GDP) on medical care than any other country.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expenditure is </a:t>
            </a:r>
            <a:r>
              <a:rPr lang="en-US" dirty="0" smtClean="0"/>
              <a:t>17+ </a:t>
            </a:r>
            <a:r>
              <a:rPr lang="en-US" dirty="0"/>
              <a:t>percent of GDP, and the percentage is expected to continue to increase.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18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2400" dirty="0" smtClean="0"/>
              <a:t>Chapter 2 objectives (continued)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This chapter explains how inefficiencies in the use and provision of medical services have contributed to rising costs.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chapter also discusses why increased expenditures are a cause for concern and what trade-offs will be necessary to limit increases in the future.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Finally, a key question is raised: who should decide how much is to be spent on medical care?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613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33425"/>
            <a:ext cx="8229600" cy="69781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Some Highlights – Chapter 2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2798"/>
            <a:ext cx="8229600" cy="4341411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In a competitive market, consumers influence these decisions through their expenditures, which communicate their values in terms of the goods and services they wish to consume.</a:t>
            </a:r>
          </a:p>
          <a:p>
            <a:r>
              <a:rPr lang="en-US" sz="2800" dirty="0" smtClean="0"/>
              <a:t>Some people believe that </a:t>
            </a:r>
            <a:r>
              <a:rPr lang="en-US" sz="2800" u="sng" dirty="0" smtClean="0"/>
              <a:t>consumer sovereignty should not </a:t>
            </a:r>
            <a:r>
              <a:rPr lang="en-US" sz="2800" dirty="0" smtClean="0"/>
              <a:t>be the basis for how much is spent on medical care because, compared to consumers of other goods and services, </a:t>
            </a:r>
            <a:r>
              <a:rPr lang="en-US" sz="2800" u="sng" dirty="0" smtClean="0"/>
              <a:t>patients lack information </a:t>
            </a:r>
            <a:r>
              <a:rPr lang="en-US" sz="2800" dirty="0" smtClean="0"/>
              <a:t>and have limited ability to judge needs for medical treatment.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81250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400" dirty="0"/>
              <a:t>Some Highlights – Chapter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For large employers, </a:t>
            </a:r>
            <a:r>
              <a:rPr lang="en-US" sz="2800" u="sng" dirty="0"/>
              <a:t>spending on health insurance premiums </a:t>
            </a:r>
            <a:r>
              <a:rPr lang="en-US" sz="2800" dirty="0"/>
              <a:t>has risen rapidly over time</a:t>
            </a:r>
            <a:r>
              <a:rPr lang="en-US" sz="2800" dirty="0" smtClean="0"/>
              <a:t>.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Government is concerned about rising medical expenditures because </a:t>
            </a:r>
            <a:r>
              <a:rPr lang="en-US" sz="2800" u="sng" dirty="0"/>
              <a:t>federal health spending</a:t>
            </a:r>
            <a:r>
              <a:rPr lang="en-US" sz="2800" dirty="0"/>
              <a:t>, as a proportion of total federal spending, is increasing rapidly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5484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165" y="500343"/>
            <a:ext cx="8229600" cy="9443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How to limit increases in medical expenditures?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685800" y="1924216"/>
            <a:ext cx="8160327" cy="387228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Government limits on medical expenditures (government)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3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Discounts on drug prices for seniors (consumers)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3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Less access to specialists (employers)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33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133706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800" dirty="0">
                <a:ea typeface="ＭＳ Ｐゴシック" charset="0"/>
              </a:rPr>
              <a:t>Discussion</a:t>
            </a:r>
          </a:p>
        </p:txBody>
      </p:sp>
      <p:sp>
        <p:nvSpPr>
          <p:cNvPr id="3481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Is consumer sovereignty the best way to determine how much we as a society spend on medical care? Why or why not? What are the advantages or disadvantages of alternative approaches, in your opinion?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800" dirty="0">
                <a:ea typeface="ＭＳ Ｐゴシック" charset="0"/>
              </a:rPr>
              <a:t>Summary</a:t>
            </a:r>
          </a:p>
        </p:txBody>
      </p:sp>
      <p:sp>
        <p:nvSpPr>
          <p:cNvPr id="35842" name="Content Placeholder 2"/>
          <p:cNvSpPr>
            <a:spLocks noGrp="1"/>
          </p:cNvSpPr>
          <p:nvPr>
            <p:ph idx="1"/>
          </p:nvPr>
        </p:nvSpPr>
        <p:spPr>
          <a:xfrm>
            <a:off x="457200" y="1898416"/>
            <a:ext cx="8229600" cy="4140200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3500" dirty="0"/>
              <a:t>Countries have answered the basic question, “Who should decide how much is to be spent on medical care?” in different ways:</a:t>
            </a:r>
          </a:p>
          <a:p>
            <a:pPr lvl="1"/>
            <a:r>
              <a:rPr lang="en-US" sz="3000" dirty="0"/>
              <a:t>Government determines the allocation of resources and controls medical prices.</a:t>
            </a:r>
          </a:p>
          <a:p>
            <a:pPr lvl="1"/>
            <a:r>
              <a:rPr lang="en-US" sz="3000" dirty="0"/>
              <a:t>Consumer </a:t>
            </a:r>
            <a:r>
              <a:rPr lang="en-US" sz="3000" dirty="0" smtClean="0"/>
              <a:t>sovereignty—i.e</a:t>
            </a:r>
            <a:r>
              <a:rPr lang="en-US" sz="3000" dirty="0"/>
              <a:t>., consumers determine the amount of their income to be spent on medical services.</a:t>
            </a:r>
          </a:p>
          <a:p>
            <a:endParaRPr lang="en-US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AF375-C225-406A-8376-9D8836328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3200" dirty="0"/>
              <a:t>Summary </a:t>
            </a:r>
            <a:r>
              <a:rPr lang="en-US" sz="2000" dirty="0"/>
              <a:t>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48377-5714-415F-A5EF-6F3E5B3FD1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United States follows the consumer sovereignty approach </a:t>
            </a:r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900" dirty="0">
                <a:latin typeface="Arial" panose="020B0604020202020204" pitchFamily="34" charset="0"/>
                <a:cs typeface="Arial" panose="020B0604020202020204" pitchFamily="34" charset="0"/>
              </a:rPr>
              <a:t>except for consumers enrolled in Medicare and Medicaid).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5397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3200" dirty="0"/>
              <a:t>Summary </a:t>
            </a:r>
            <a:r>
              <a:rPr lang="en-US" sz="2000" dirty="0"/>
              <a:t>(continued)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Yet consumers have not always received value for their money: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Inefficiencies in the medical sector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Inappropriate provider incentives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Certain government regulations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Subsidies for the purchase of health insurance that result in greater use of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services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387EC94-3A9A-4560-BB9D-729F3EEE3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3200" dirty="0"/>
              <a:t>Summary </a:t>
            </a:r>
            <a:r>
              <a:rPr lang="en-US" sz="2000" dirty="0"/>
              <a:t>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A694F6-2EDF-4A71-A200-E33E97E5E2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Debate over the appropriate amount to be spent on medical services is likely to be clarified once the issues of consumer sovereignty and efficiency of the current system are separated.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20717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PPT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5717</TotalTime>
  <Words>593</Words>
  <Application>Microsoft Office PowerPoint</Application>
  <PresentationFormat>On-screen Show (4:3)</PresentationFormat>
  <Paragraphs>62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ＭＳ Ｐゴシック</vt:lpstr>
      <vt:lpstr>ＭＳ Ｐゴシック</vt:lpstr>
      <vt:lpstr>Arial</vt:lpstr>
      <vt:lpstr>Calibri</vt:lpstr>
      <vt:lpstr>Calibri Light</vt:lpstr>
      <vt:lpstr>Century Gothic</vt:lpstr>
      <vt:lpstr>Garamond</vt:lpstr>
      <vt:lpstr>Perpetua Titling MT</vt:lpstr>
      <vt:lpstr>Times New Roman</vt:lpstr>
      <vt:lpstr>Custom Design</vt:lpstr>
      <vt:lpstr>PPTtemplate</vt:lpstr>
      <vt:lpstr>Office Theme</vt:lpstr>
      <vt:lpstr>Health Policy Issues</vt:lpstr>
      <vt:lpstr>Chapter 2</vt:lpstr>
      <vt:lpstr>LEARNING OUTCOME</vt:lpstr>
      <vt:lpstr>Economic concepts</vt:lpstr>
      <vt:lpstr>presentation (continued)</vt:lpstr>
      <vt:lpstr>Federal Spending on Health, Fiscal Years 1965–2021 (in Billions of Dollars)</vt:lpstr>
      <vt:lpstr>Exhibit 2.2</vt:lpstr>
      <vt:lpstr>Chapter 2 How Must Should We  Spend on Medial Care?</vt:lpstr>
      <vt:lpstr>Chapter 2 objectives (continued)</vt:lpstr>
      <vt:lpstr>Some Highlights – Chapter 2</vt:lpstr>
      <vt:lpstr>Some Highlights – Chapter 2</vt:lpstr>
      <vt:lpstr>How to limit increases in medical expenditures?</vt:lpstr>
      <vt:lpstr>Discussion</vt:lpstr>
      <vt:lpstr>Summary</vt:lpstr>
      <vt:lpstr>Summary (continued)</vt:lpstr>
      <vt:lpstr>Summary (continued)</vt:lpstr>
      <vt:lpstr>Summary (continued)</vt:lpstr>
    </vt:vector>
  </TitlesOfParts>
  <Company>ACHE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 A. Seibert</dc:creator>
  <cp:lastModifiedBy>Malec, Brian T</cp:lastModifiedBy>
  <cp:revision>123</cp:revision>
  <dcterms:created xsi:type="dcterms:W3CDTF">2013-05-28T14:40:05Z</dcterms:created>
  <dcterms:modified xsi:type="dcterms:W3CDTF">2019-08-14T22:25:26Z</dcterms:modified>
</cp:coreProperties>
</file>